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87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07" r:id="rId14"/>
    <p:sldId id="308" r:id="rId15"/>
    <p:sldId id="309" r:id="rId16"/>
    <p:sldId id="310" r:id="rId17"/>
    <p:sldId id="306" r:id="rId18"/>
    <p:sldId id="312" r:id="rId19"/>
    <p:sldId id="313" r:id="rId20"/>
    <p:sldId id="288" r:id="rId21"/>
    <p:sldId id="315" r:id="rId22"/>
    <p:sldId id="321" r:id="rId23"/>
    <p:sldId id="305" r:id="rId24"/>
    <p:sldId id="311" r:id="rId25"/>
    <p:sldId id="314" r:id="rId26"/>
    <p:sldId id="316" r:id="rId27"/>
    <p:sldId id="322" r:id="rId28"/>
    <p:sldId id="300" r:id="rId29"/>
    <p:sldId id="302" r:id="rId30"/>
    <p:sldId id="303" r:id="rId31"/>
    <p:sldId id="301" r:id="rId32"/>
    <p:sldId id="290" r:id="rId33"/>
    <p:sldId id="291" r:id="rId34"/>
    <p:sldId id="292" r:id="rId35"/>
    <p:sldId id="293" r:id="rId36"/>
    <p:sldId id="294" r:id="rId37"/>
    <p:sldId id="295" r:id="rId38"/>
    <p:sldId id="299" r:id="rId39"/>
    <p:sldId id="323" r:id="rId40"/>
    <p:sldId id="28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1"/>
    <a:srgbClr val="E1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6" autoAdjust="0"/>
    <p:restoredTop sz="80947" autoAdjust="0"/>
  </p:normalViewPr>
  <p:slideViewPr>
    <p:cSldViewPr snapToGrid="0">
      <p:cViewPr varScale="1">
        <p:scale>
          <a:sx n="91" d="100"/>
          <a:sy n="91" d="100"/>
        </p:scale>
        <p:origin x="-534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04/06/2014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Seite</a:t>
            </a:r>
            <a:r>
              <a:rPr lang="de-DE" baseline="0" dirty="0" smtClean="0"/>
              <a:t> zeigen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25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Eigenschaft eingeben</a:t>
            </a:r>
          </a:p>
          <a:p>
            <a:r>
              <a:rPr lang="de-DE" dirty="0" smtClean="0"/>
              <a:t>Items, wo die Eigenschaft</a:t>
            </a:r>
            <a:r>
              <a:rPr lang="de-DE" baseline="0" dirty="0" smtClean="0"/>
              <a:t> fehlt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2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Nach 10</a:t>
            </a:r>
            <a:r>
              <a:rPr lang="de-DE" baseline="0" dirty="0" smtClean="0"/>
              <a:t> min check ob es eingetragen wurde</a:t>
            </a:r>
          </a:p>
          <a:p>
            <a:r>
              <a:rPr lang="de-DE" baseline="0" dirty="0" smtClean="0"/>
              <a:t>Verschwindet von Website</a:t>
            </a:r>
          </a:p>
          <a:p>
            <a:r>
              <a:rPr lang="de-DE" baseline="0" dirty="0" smtClean="0"/>
              <a:t>Wikipedia Link</a:t>
            </a:r>
          </a:p>
          <a:p>
            <a:r>
              <a:rPr lang="de-DE" baseline="0" dirty="0" smtClean="0"/>
              <a:t>Direktes Eintragen</a:t>
            </a:r>
          </a:p>
          <a:p>
            <a:r>
              <a:rPr lang="de-DE" baseline="0" dirty="0" smtClean="0"/>
              <a:t>Gute Resonanz auf </a:t>
            </a:r>
            <a:r>
              <a:rPr lang="de-DE" baseline="0" dirty="0" err="1" smtClean="0"/>
              <a:t>Wikidata</a:t>
            </a:r>
            <a:r>
              <a:rPr lang="de-DE" baseline="0" dirty="0" smtClean="0"/>
              <a:t> mailingliste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3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3714-02BC-4F0D-9927-ED55999884E0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58" indent="-16985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23EC-543B-45C1-B777-E268E3CDA548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0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AC14-E7AF-42B6-A1AB-633CE0D0BC1E}" type="datetime1">
              <a:rPr lang="de-DE" smtClean="0"/>
              <a:t>04.06.2014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F7BE-6EE4-4605-BB4C-98B4A117A740}" type="datetime1">
              <a:rPr lang="de-DE" smtClean="0"/>
              <a:t>04.06.2014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F78C-5B7A-4A42-BD88-FF4963B8707C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8765B59-C54B-48E2-B06B-B8103AD922E2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4AC-875B-4277-8F2D-8C61E2BC43F7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780B-8E09-48E2-982B-138B1660C824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E1A4-7795-42B4-8078-697761A3CC79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D899065-65C0-42AE-B3B7-28C4C5C2E8F7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04.06.2014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Subscriber</a:t>
            </a:r>
            <a:endParaRPr lang="en-US" dirty="0"/>
          </a:p>
        </p:txBody>
      </p:sp>
      <p:sp>
        <p:nvSpPr>
          <p:cNvPr id="8" name="Abgerundetes Rechteck 3"/>
          <p:cNvSpPr/>
          <p:nvPr/>
        </p:nvSpPr>
        <p:spPr>
          <a:xfrm>
            <a:off x="1215574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Check </a:t>
            </a:r>
            <a:r>
              <a:rPr lang="de-DE" dirty="0" err="1" smtClean="0"/>
              <a:t>Signature</a:t>
            </a:r>
            <a:endParaRPr lang="de-DE" dirty="0" smtClean="0"/>
          </a:p>
        </p:txBody>
      </p:sp>
      <p:sp>
        <p:nvSpPr>
          <p:cNvPr id="9" name="Abgerundetes Rechteck 3"/>
          <p:cNvSpPr/>
          <p:nvPr/>
        </p:nvSpPr>
        <p:spPr>
          <a:xfrm>
            <a:off x="4734865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</a:t>
            </a:r>
            <a:r>
              <a:rPr lang="de-DE" dirty="0" err="1" smtClean="0"/>
              <a:t>WikiImporter</a:t>
            </a:r>
            <a:endParaRPr lang="de-DE" dirty="0" smtClean="0"/>
          </a:p>
        </p:txBody>
      </p:sp>
      <p:sp>
        <p:nvSpPr>
          <p:cNvPr id="10" name="Abgerundetes Rechteck 3"/>
          <p:cNvSpPr/>
          <p:nvPr/>
        </p:nvSpPr>
        <p:spPr>
          <a:xfrm>
            <a:off x="8101926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Register </a:t>
            </a:r>
            <a:r>
              <a:rPr lang="de-DE" dirty="0" err="1" smtClean="0"/>
              <a:t>Callbacks</a:t>
            </a:r>
            <a:endParaRPr lang="de-DE" dirty="0" smtClean="0"/>
          </a:p>
        </p:txBody>
      </p:sp>
      <p:sp>
        <p:nvSpPr>
          <p:cNvPr id="11" name="Abgerundetes Rechteck 3"/>
          <p:cNvSpPr/>
          <p:nvPr/>
        </p:nvSpPr>
        <p:spPr>
          <a:xfrm>
            <a:off x="8101926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 Import</a:t>
            </a:r>
          </a:p>
        </p:txBody>
      </p:sp>
      <p:sp>
        <p:nvSpPr>
          <p:cNvPr id="12" name="Abgerundetes Rechteck 3"/>
          <p:cNvSpPr/>
          <p:nvPr/>
        </p:nvSpPr>
        <p:spPr>
          <a:xfrm>
            <a:off x="4734865" y="4793844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Redirect Callback</a:t>
            </a:r>
          </a:p>
        </p:txBody>
      </p:sp>
      <p:sp>
        <p:nvSpPr>
          <p:cNvPr id="13" name="Abgerundetes Rechteck 3"/>
          <p:cNvSpPr/>
          <p:nvPr/>
        </p:nvSpPr>
        <p:spPr>
          <a:xfrm>
            <a:off x="4734865" y="3039472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Delete Page Callback</a:t>
            </a:r>
          </a:p>
        </p:txBody>
      </p:sp>
      <p:sp>
        <p:nvSpPr>
          <p:cNvPr id="14" name="Abgerundetes Rechteck 3"/>
          <p:cNvSpPr/>
          <p:nvPr/>
        </p:nvSpPr>
        <p:spPr>
          <a:xfrm>
            <a:off x="1215574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Done</a:t>
            </a:r>
            <a:endParaRPr lang="de-DE" dirty="0" smtClean="0"/>
          </a:p>
        </p:txBody>
      </p: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3156011" y="1877107"/>
            <a:ext cx="157885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6675302" y="1877107"/>
            <a:ext cx="142662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9072145" y="2408998"/>
            <a:ext cx="0" cy="144918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4" idx="3"/>
          </p:cNvCxnSpPr>
          <p:nvPr/>
        </p:nvCxnSpPr>
        <p:spPr>
          <a:xfrm flipH="1">
            <a:off x="3156011" y="4390069"/>
            <a:ext cx="494591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3"/>
          </p:cNvCxnSpPr>
          <p:nvPr/>
        </p:nvCxnSpPr>
        <p:spPr>
          <a:xfrm flipH="1">
            <a:off x="6675302" y="4921960"/>
            <a:ext cx="2396843" cy="40377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13" idx="3"/>
          </p:cNvCxnSpPr>
          <p:nvPr/>
        </p:nvCxnSpPr>
        <p:spPr>
          <a:xfrm flipH="1" flipV="1">
            <a:off x="6675302" y="3571363"/>
            <a:ext cx="2396843" cy="28681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675302" y="4678326"/>
            <a:ext cx="1426624" cy="243634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75302" y="3858178"/>
            <a:ext cx="1426624" cy="24507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WikiImporter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Parsing the redirect tag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Access </a:t>
            </a:r>
            <a:r>
              <a:rPr lang="en-US" dirty="0"/>
              <a:t>to the parsed tag and the content </a:t>
            </a:r>
            <a:r>
              <a:rPr lang="en-US" dirty="0" smtClean="0"/>
              <a:t>of the tag on hooks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Stream wrapper </a:t>
            </a:r>
            <a:r>
              <a:rPr lang="en-US" dirty="0"/>
              <a:t>registered resources </a:t>
            </a:r>
            <a:r>
              <a:rPr lang="en-US" dirty="0" smtClean="0"/>
              <a:t>multiple times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2" r="65091" b="17781"/>
          <a:stretch/>
        </p:blipFill>
        <p:spPr bwMode="auto">
          <a:xfrm>
            <a:off x="4220816" y="1360966"/>
            <a:ext cx="6794515" cy="2424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70645" y="2116765"/>
            <a:ext cx="2819399" cy="201132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80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publishing component is </a:t>
            </a:r>
            <a:r>
              <a:rPr lang="en-US" dirty="0"/>
              <a:t>ready, except the final code review.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Mediawiki</a:t>
            </a:r>
            <a:r>
              <a:rPr lang="en-US" dirty="0"/>
              <a:t> wants to take advantage of google </a:t>
            </a:r>
            <a:r>
              <a:rPr lang="en-US" dirty="0" smtClean="0"/>
              <a:t>hub.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Ask</a:t>
            </a:r>
            <a:r>
              <a:rPr lang="de-DE" dirty="0"/>
              <a:t> Google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ok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individual </a:t>
            </a:r>
            <a:r>
              <a:rPr lang="en-US" dirty="0" err="1"/>
              <a:t>Wikipedias</a:t>
            </a:r>
            <a:r>
              <a:rPr lang="en-US" dirty="0"/>
              <a:t> running behind </a:t>
            </a:r>
            <a:r>
              <a:rPr lang="en-US" dirty="0" smtClean="0"/>
              <a:t>a proxy.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to be configured for communication </a:t>
            </a:r>
            <a:r>
              <a:rPr lang="en-US" dirty="0" smtClean="0"/>
              <a:t>with the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smtClean="0"/>
              <a:t>if there are privacy </a:t>
            </a:r>
            <a:r>
              <a:rPr lang="en-US" dirty="0"/>
              <a:t>issues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deployment on </a:t>
            </a:r>
            <a:r>
              <a:rPr lang="en-US" dirty="0"/>
              <a:t>the google hub.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Probably </a:t>
            </a:r>
            <a:r>
              <a:rPr lang="en-US" dirty="0"/>
              <a:t>no </a:t>
            </a:r>
            <a:r>
              <a:rPr lang="en-US" dirty="0" smtClean="0"/>
              <a:t>deployment </a:t>
            </a:r>
            <a:r>
              <a:rPr lang="en-US" dirty="0"/>
              <a:t>during our bachelor project time.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8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888290"/>
            <a:ext cx="4762500" cy="29781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9/9e/Wikipedia-logo-v2-de.svg/500px-Wikipedia-logo-v2-de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969377"/>
            <a:ext cx="1652494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4/4b/Wiktionary-logo-de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062164"/>
            <a:ext cx="711200" cy="8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Commons-logo-en.sv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1879850"/>
            <a:ext cx="1397000" cy="18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ikibooks-logo-de.sv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9" y="2788525"/>
            <a:ext cx="965201" cy="9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Content: Items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97876" y="1881352"/>
            <a:ext cx="2701158" cy="81980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V="1">
            <a:off x="3703459" y="1048889"/>
            <a:ext cx="2676320" cy="95252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„Statement“ = Property + Value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24304" y="3249299"/>
            <a:ext cx="1933904" cy="570765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  <a:endCxn id="6" idx="2"/>
          </p:cNvCxnSpPr>
          <p:nvPr/>
        </p:nvCxnSpPr>
        <p:spPr>
          <a:xfrm flipV="1">
            <a:off x="2291256" y="1002633"/>
            <a:ext cx="3213664" cy="224666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083536" y="3245647"/>
            <a:ext cx="1933904" cy="417398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V="1">
            <a:off x="4050488" y="1002635"/>
            <a:ext cx="3947884" cy="224301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13683" y="5232102"/>
            <a:ext cx="316023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/>
              <a:t>Recorded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maintained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-Users: „Community“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&amp;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Create a common data repository</a:t>
            </a:r>
            <a:endParaRPr lang="de-DE" dirty="0">
              <a:solidFill>
                <a:schemeClr val="accent3"/>
              </a:solidFill>
            </a:endParaRPr>
          </a:p>
          <a:p>
            <a:endParaRPr lang="de-DE" dirty="0" smtClean="0"/>
          </a:p>
          <a:p>
            <a:r>
              <a:rPr lang="en-US" dirty="0" smtClean="0"/>
              <a:t>Support</a:t>
            </a:r>
            <a:r>
              <a:rPr lang="en-US" b="1" dirty="0" smtClean="0"/>
              <a:t> </a:t>
            </a:r>
            <a:r>
              <a:rPr lang="en-US" dirty="0" smtClean="0"/>
              <a:t>other </a:t>
            </a:r>
            <a:r>
              <a:rPr lang="en-US" b="1" dirty="0" smtClean="0"/>
              <a:t>Wikimedia </a:t>
            </a:r>
            <a:r>
              <a:rPr lang="en-US" dirty="0" smtClean="0"/>
              <a:t>projects, e.g.. Wikipedia</a:t>
            </a:r>
            <a:endParaRPr lang="en-US" b="1" dirty="0" smtClean="0"/>
          </a:p>
          <a:p>
            <a:pPr lvl="1"/>
            <a:r>
              <a:rPr lang="en-US" dirty="0" smtClean="0"/>
              <a:t>Centralizing language links</a:t>
            </a:r>
          </a:p>
          <a:p>
            <a:pPr lvl="1"/>
            <a:r>
              <a:rPr lang="en-US" dirty="0" smtClean="0"/>
              <a:t>Providing a central place for info box data for all </a:t>
            </a:r>
            <a:r>
              <a:rPr lang="en-US" dirty="0" err="1" smtClean="0"/>
              <a:t>Wikipedias</a:t>
            </a:r>
            <a:endParaRPr lang="en-US" dirty="0" smtClean="0"/>
          </a:p>
          <a:p>
            <a:pPr lvl="1"/>
            <a:r>
              <a:rPr lang="en-US" dirty="0" smtClean="0"/>
              <a:t>Creating and updating list articles based on data in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02" y="758825"/>
            <a:ext cx="6496050" cy="40957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1: Property </a:t>
            </a:r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 flipH="1">
            <a:off x="8618398" y="3000375"/>
            <a:ext cx="457256" cy="1854200"/>
          </a:xfrm>
          <a:prstGeom prst="leftBrace">
            <a:avLst>
              <a:gd name="adj1" fmla="val 113876"/>
              <a:gd name="adj2" fmla="val 3555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75654" y="3449161"/>
            <a:ext cx="129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 smtClean="0"/>
              <a:t>Dump</a:t>
            </a:r>
            <a:r>
              <a:rPr lang="de-DE" u="sng" dirty="0" smtClean="0"/>
              <a:t> </a:t>
            </a:r>
            <a:r>
              <a:rPr lang="de-DE" u="sng" dirty="0" err="1" smtClean="0"/>
              <a:t>parsing</a:t>
            </a:r>
            <a:endParaRPr lang="en-US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/>
              <a:t>„Pages“ </a:t>
            </a:r>
            <a:r>
              <a:rPr lang="de-DE" dirty="0" err="1"/>
              <a:t>Dump</a:t>
            </a:r>
            <a:r>
              <a:rPr lang="de-DE" dirty="0"/>
              <a:t>: </a:t>
            </a:r>
            <a:r>
              <a:rPr lang="de-DE" dirty="0" smtClean="0"/>
              <a:t>XML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Json</a:t>
            </a:r>
            <a:endParaRPr lang="de-DE" dirty="0" smtClean="0"/>
          </a:p>
          <a:p>
            <a:r>
              <a:rPr lang="en-US" dirty="0"/>
              <a:t>Reduction and conversion into CSV: </a:t>
            </a:r>
            <a:endParaRPr lang="de-DE" dirty="0" smtClean="0"/>
          </a:p>
          <a:p>
            <a:pPr lvl="1"/>
            <a:r>
              <a:rPr lang="de-DE" dirty="0"/>
              <a:t>All </a:t>
            </a:r>
            <a:r>
              <a:rPr lang="de-DE" b="1" dirty="0" err="1"/>
              <a:t>statements</a:t>
            </a:r>
            <a:r>
              <a:rPr lang="de-DE" dirty="0"/>
              <a:t>: „</a:t>
            </a:r>
            <a:r>
              <a:rPr lang="de-DE" dirty="0" err="1"/>
              <a:t>subject</a:t>
            </a:r>
            <a:r>
              <a:rPr lang="de-DE" dirty="0"/>
              <a:t> – </a:t>
            </a:r>
            <a:r>
              <a:rPr lang="en-US" dirty="0"/>
              <a:t>predicate </a:t>
            </a:r>
            <a:r>
              <a:rPr lang="de-DE" dirty="0"/>
              <a:t>– </a:t>
            </a:r>
            <a:r>
              <a:rPr lang="en-US" dirty="0"/>
              <a:t>object </a:t>
            </a:r>
            <a:r>
              <a:rPr lang="de-DE" dirty="0"/>
              <a:t>“ =  „</a:t>
            </a:r>
            <a:r>
              <a:rPr lang="de-DE" b="1" dirty="0"/>
              <a:t>Item</a:t>
            </a:r>
            <a:r>
              <a:rPr lang="de-DE" dirty="0"/>
              <a:t> – </a:t>
            </a:r>
            <a:r>
              <a:rPr lang="de-DE" b="1" dirty="0"/>
              <a:t>Property</a:t>
            </a:r>
            <a:r>
              <a:rPr lang="de-DE" dirty="0"/>
              <a:t> – </a:t>
            </a:r>
            <a:r>
              <a:rPr lang="de-DE" b="1" dirty="0"/>
              <a:t>Value</a:t>
            </a:r>
            <a:r>
              <a:rPr lang="de-DE" dirty="0" smtClean="0"/>
              <a:t>“</a:t>
            </a:r>
            <a:endParaRPr lang="en-US" sz="3200" dirty="0" smtClean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7" y="1277256"/>
            <a:ext cx="5334966" cy="3294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75484" y="1515658"/>
            <a:ext cx="2191233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Wikidata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3600" dirty="0" smtClean="0">
                <a:solidFill>
                  <a:schemeClr val="accent1"/>
                </a:solidFill>
              </a:rPr>
              <a:t>DUMP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6"/>
          <a:stretch/>
        </p:blipFill>
        <p:spPr bwMode="auto">
          <a:xfrm>
            <a:off x="7215292" y="1277256"/>
            <a:ext cx="4542501" cy="3294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60518" y="3683929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6" name="Elbow Connector 15"/>
          <p:cNvCxnSpPr>
            <a:stCxn id="9" idx="3"/>
            <a:endCxn id="12" idx="1"/>
          </p:cNvCxnSpPr>
          <p:nvPr/>
        </p:nvCxnSpPr>
        <p:spPr>
          <a:xfrm>
            <a:off x="6266717" y="1838824"/>
            <a:ext cx="793801" cy="2168271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smtClean="0"/>
              <a:t>Analysis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5420" y="1326995"/>
            <a:ext cx="3179379" cy="4746997"/>
          </a:xfrm>
        </p:spPr>
        <p:txBody>
          <a:bodyPr/>
          <a:lstStyle/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pair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:</a:t>
            </a:r>
          </a:p>
          <a:p>
            <a:r>
              <a:rPr lang="de-DE" dirty="0" smtClean="0"/>
              <a:t>P(„</a:t>
            </a:r>
            <a:r>
              <a:rPr lang="de-DE" i="1" dirty="0" err="1" smtClean="0"/>
              <a:t>property</a:t>
            </a:r>
            <a:r>
              <a:rPr lang="de-DE" i="1" dirty="0" smtClean="0"/>
              <a:t> x </a:t>
            </a:r>
            <a:r>
              <a:rPr lang="de-DE" i="1" dirty="0" err="1" smtClean="0"/>
              <a:t>appears</a:t>
            </a:r>
            <a:r>
              <a:rPr lang="de-DE" i="1" dirty="0" smtClean="0"/>
              <a:t> in an item </a:t>
            </a:r>
            <a:r>
              <a:rPr lang="de-DE" i="1" dirty="0" err="1" smtClean="0"/>
              <a:t>whenever</a:t>
            </a:r>
            <a:r>
              <a:rPr lang="de-DE" i="1" dirty="0" smtClean="0"/>
              <a:t> </a:t>
            </a:r>
            <a:r>
              <a:rPr lang="de-DE" i="1" dirty="0" err="1" smtClean="0"/>
              <a:t>property</a:t>
            </a:r>
            <a:r>
              <a:rPr lang="de-DE" i="1" dirty="0" smtClean="0"/>
              <a:t> y </a:t>
            </a:r>
            <a:r>
              <a:rPr lang="de-DE" i="1" dirty="0" err="1" smtClean="0"/>
              <a:t>does</a:t>
            </a:r>
            <a:r>
              <a:rPr lang="de-DE" dirty="0" smtClean="0"/>
              <a:t>“)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410215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Elbow Connector 24"/>
          <p:cNvCxnSpPr>
            <a:stCxn id="8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3361" y="11186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6944" y="1254014"/>
            <a:ext cx="30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y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728322" y="1221581"/>
            <a:ext cx="433978" cy="3667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0800000">
            <a:off x="7620000" y="3981452"/>
            <a:ext cx="1009652" cy="352424"/>
          </a:xfrm>
          <a:prstGeom prst="bentConnector3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Wikidata.lib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PubSubHubbub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Publisher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Subscriber</a:t>
            </a:r>
            <a:endParaRPr lang="de-DE" dirty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Deployment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Wikidata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Property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Value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Edit Item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Hackathon</a:t>
            </a:r>
            <a:endParaRPr lang="de-DE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BP N2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12700" y="0"/>
            <a:ext cx="12202510" cy="6438900"/>
          </a:xfrm>
          <a:prstGeom prst="rect">
            <a:avLst/>
          </a:prstGeom>
          <a:solidFill>
            <a:srgbClr val="FFF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u="sng" dirty="0" smtClean="0"/>
              <a:t>Ranking </a:t>
            </a:r>
            <a:endParaRPr lang="en-US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27222" y="2307139"/>
            <a:ext cx="1886607" cy="1722528"/>
          </a:xfrm>
        </p:spPr>
        <p:txBody>
          <a:bodyPr>
            <a:normAutofit/>
          </a:bodyPr>
          <a:lstStyle/>
          <a:p>
            <a:pPr algn="r"/>
            <a:r>
              <a:rPr lang="en-US" i="1" dirty="0" smtClean="0"/>
              <a:t>Properties</a:t>
            </a:r>
            <a:r>
              <a:rPr lang="en-US" i="1" dirty="0"/>
              <a:t> </a:t>
            </a:r>
            <a:r>
              <a:rPr lang="en-US" i="1" dirty="0" smtClean="0"/>
              <a:t>already used in item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8576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498963" y="166285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498963" y="278442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498963" y="350181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498963" y="459909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6324203" y="5220630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Average ( </a:t>
                </a:r>
                <a:r>
                  <a:rPr lang="en-US" dirty="0"/>
                  <a:t>probability 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[</a:t>
                </a:r>
                <a:r>
                  <a:rPr lang="en-US" b="1" dirty="0"/>
                  <a:t>0,1]</a:t>
                </a:r>
                <a:endParaRPr lang="en-US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863" t="-8333" r="-8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/>
          <p:cNvCxnSpPr/>
          <p:nvPr/>
        </p:nvCxnSpPr>
        <p:spPr>
          <a:xfrm flipH="1">
            <a:off x="8102245" y="4674937"/>
            <a:ext cx="584555" cy="115045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8053539" y="4511128"/>
            <a:ext cx="1671486" cy="75433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score</a:t>
            </a:r>
            <a:endParaRPr lang="en-US" sz="3200" dirty="0"/>
          </a:p>
        </p:txBody>
      </p:sp>
      <p:sp>
        <p:nvSpPr>
          <p:cNvPr id="29" name="Left Brace 28"/>
          <p:cNvSpPr/>
          <p:nvPr/>
        </p:nvSpPr>
        <p:spPr>
          <a:xfrm>
            <a:off x="1842371" y="1769534"/>
            <a:ext cx="536028" cy="2936241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5400000">
            <a:off x="5274225" y="-1184632"/>
            <a:ext cx="536028" cy="4158777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nhaltsplatzhalter 2"/>
          <p:cNvSpPr txBox="1">
            <a:spLocks/>
          </p:cNvSpPr>
          <p:nvPr/>
        </p:nvSpPr>
        <p:spPr>
          <a:xfrm>
            <a:off x="6147953" y="279065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 smtClean="0">
                <a:solidFill>
                  <a:schemeClr val="tx1"/>
                </a:solidFill>
              </a:rPr>
              <a:t>Contemplated properties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77269" y="5404923"/>
            <a:ext cx="1727645" cy="8925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/>
              <a:t>improvement</a:t>
            </a:r>
            <a:endParaRPr lang="de-DE" sz="1600" dirty="0" smtClean="0"/>
          </a:p>
          <a:p>
            <a:r>
              <a:rPr lang="de-DE" sz="3600" dirty="0" smtClean="0"/>
              <a:t>…</a:t>
            </a:r>
            <a:r>
              <a:rPr lang="de-DE" sz="3600" dirty="0" err="1" smtClean="0"/>
              <a:t>Tf-idf</a:t>
            </a:r>
            <a:r>
              <a:rPr lang="de-DE" sz="3600" dirty="0" smtClean="0"/>
              <a:t>?</a:t>
            </a:r>
            <a:endParaRPr lang="de-DE" sz="36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Refactoring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„</a:t>
            </a:r>
            <a:r>
              <a:rPr lang="en-US" dirty="0"/>
              <a:t>we'll go ahead and have it </a:t>
            </a:r>
            <a:endParaRPr lang="en-US" dirty="0" smtClean="0"/>
          </a:p>
          <a:p>
            <a:r>
              <a:rPr lang="en-US" dirty="0" smtClean="0"/>
              <a:t>deployed with the </a:t>
            </a:r>
            <a:r>
              <a:rPr lang="en-US" dirty="0"/>
              <a:t>next </a:t>
            </a:r>
            <a:endParaRPr lang="en-US" dirty="0" smtClean="0"/>
          </a:p>
          <a:p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/>
              <a:t>deployment on </a:t>
            </a:r>
            <a:endParaRPr lang="en-US" dirty="0" smtClean="0"/>
          </a:p>
          <a:p>
            <a:r>
              <a:rPr lang="en-US" dirty="0" smtClean="0"/>
              <a:t>June </a:t>
            </a:r>
            <a:r>
              <a:rPr lang="en-US" dirty="0"/>
              <a:t>10th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50" y="174171"/>
            <a:ext cx="2047193" cy="612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4" y="0"/>
            <a:ext cx="1690340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84" y="0"/>
            <a:ext cx="1575373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1"/>
            <a:ext cx="1553029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5"/>
          <a:stretch/>
        </p:blipFill>
        <p:spPr bwMode="auto">
          <a:xfrm>
            <a:off x="10958286" y="1059543"/>
            <a:ext cx="1621458" cy="523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2" y="2541575"/>
            <a:ext cx="6429375" cy="885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i="1" dirty="0" smtClean="0"/>
              <a:t>Instance of and gender </a:t>
            </a:r>
            <a:r>
              <a:rPr lang="en-US" dirty="0" smtClean="0"/>
              <a:t>occur often together, because a lot of items are </a:t>
            </a:r>
            <a:r>
              <a:rPr lang="en-US" i="1" dirty="0" smtClean="0"/>
              <a:t>humans</a:t>
            </a:r>
            <a:r>
              <a:rPr lang="en-US" dirty="0" smtClean="0"/>
              <a:t>. </a:t>
            </a:r>
          </a:p>
          <a:p>
            <a:pPr lvl="1"/>
            <a:r>
              <a:rPr lang="en-US" i="1" dirty="0" smtClean="0"/>
              <a:t>Instance of </a:t>
            </a:r>
            <a:r>
              <a:rPr lang="en-US" dirty="0" smtClean="0"/>
              <a:t>occurs with a lot of items with another type, too. </a:t>
            </a:r>
            <a:r>
              <a:rPr lang="en-US" i="1" dirty="0" smtClean="0"/>
              <a:t>Cities, movies, …</a:t>
            </a:r>
          </a:p>
          <a:p>
            <a:pPr lvl="1"/>
            <a:r>
              <a:rPr lang="en-US" dirty="0" smtClean="0"/>
              <a:t>Thus we suggest </a:t>
            </a:r>
            <a:r>
              <a:rPr lang="en-US" i="1" dirty="0" smtClean="0"/>
              <a:t>human</a:t>
            </a:r>
            <a:r>
              <a:rPr lang="en-US" dirty="0" smtClean="0"/>
              <a:t> properties for </a:t>
            </a:r>
            <a:r>
              <a:rPr lang="en-US" i="1" dirty="0" smtClean="0"/>
              <a:t>cities, movies…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For each Property p: v(p) = count how many other properties p occurs with</a:t>
            </a:r>
          </a:p>
          <a:p>
            <a:pPr lvl="1"/>
            <a:r>
              <a:rPr lang="en-US" dirty="0" smtClean="0"/>
              <a:t>Use</a:t>
            </a:r>
            <a:r>
              <a:rPr lang="en-US" i="1" dirty="0" smtClean="0"/>
              <a:t> P(Property x -&gt; Property y) / v(x)</a:t>
            </a:r>
          </a:p>
          <a:p>
            <a:pPr lvl="1"/>
            <a:r>
              <a:rPr lang="en-US" i="1" dirty="0" smtClean="0"/>
              <a:t>=&gt; give more weight to more specific properties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r>
              <a:rPr lang="de-DE" dirty="0" smtClean="0"/>
              <a:t> &amp; </a:t>
            </a:r>
            <a:r>
              <a:rPr lang="de-DE" dirty="0" err="1" smtClean="0"/>
              <a:t>Qualifiers</a:t>
            </a:r>
            <a:r>
              <a:rPr lang="de-DE" dirty="0" smtClean="0"/>
              <a:t> „</a:t>
            </a:r>
            <a:r>
              <a:rPr lang="de-DE" dirty="0" err="1" smtClean="0"/>
              <a:t>Suggestions</a:t>
            </a:r>
            <a:r>
              <a:rPr lang="de-DE" dirty="0" smtClean="0"/>
              <a:t>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97" y="2101411"/>
            <a:ext cx="8972550" cy="3390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2: Item -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dependent</a:t>
            </a:r>
            <a:r>
              <a:rPr lang="de-DE" dirty="0" smtClean="0"/>
              <a:t> item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74" y="2286000"/>
            <a:ext cx="9572625" cy="2286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87" y="881062"/>
            <a:ext cx="3000375" cy="828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Down Arrow 2"/>
          <p:cNvSpPr/>
          <p:nvPr/>
        </p:nvSpPr>
        <p:spPr>
          <a:xfrm>
            <a:off x="4939862" y="1629103"/>
            <a:ext cx="924910" cy="249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 flipH="1">
            <a:off x="9354207" y="1524000"/>
            <a:ext cx="2341016" cy="1524000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WOW!</a:t>
            </a:r>
          </a:p>
          <a:p>
            <a:pPr algn="ctr"/>
            <a:r>
              <a:rPr lang="de-DE" dirty="0" smtClean="0"/>
              <a:t>Magic ;-)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65" y="1348060"/>
            <a:ext cx="5857875" cy="4362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59700" y="1348060"/>
            <a:ext cx="35083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/>
              <a:t>Timezone</a:t>
            </a:r>
            <a:r>
              <a:rPr lang="de-DE" sz="2800" dirty="0" smtClean="0"/>
              <a:t> = </a:t>
            </a:r>
            <a:r>
              <a:rPr lang="de-DE" sz="2800" dirty="0" err="1" smtClean="0"/>
              <a:t>Uranium</a:t>
            </a:r>
            <a:r>
              <a:rPr lang="de-DE" sz="2800" dirty="0" smtClean="0"/>
              <a:t>, </a:t>
            </a:r>
          </a:p>
          <a:p>
            <a:r>
              <a:rPr lang="de-DE" sz="2800" dirty="0" smtClean="0"/>
              <a:t>Titania, Oberon, Ariel, </a:t>
            </a:r>
          </a:p>
          <a:p>
            <a:r>
              <a:rPr lang="de-DE" sz="2800" dirty="0" smtClean="0"/>
              <a:t>Uranus, </a:t>
            </a:r>
            <a:r>
              <a:rPr lang="de-DE" sz="2800" dirty="0" err="1" smtClean="0"/>
              <a:t>ununseptium</a:t>
            </a:r>
            <a:r>
              <a:rPr lang="de-DE" sz="2800" dirty="0" smtClean="0"/>
              <a:t>, </a:t>
            </a:r>
          </a:p>
          <a:p>
            <a:r>
              <a:rPr lang="de-DE" sz="2800" dirty="0" err="1" smtClean="0"/>
              <a:t>ununtrium</a:t>
            </a:r>
            <a:r>
              <a:rPr lang="de-DE" sz="2800" dirty="0" smtClean="0"/>
              <a:t> </a:t>
            </a:r>
            <a:r>
              <a:rPr lang="de-DE" sz="2800" b="1" dirty="0" smtClean="0"/>
              <a:t>? </a:t>
            </a:r>
            <a:endParaRPr lang="en-US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22599" y="1326995"/>
            <a:ext cx="9169401" cy="4746997"/>
          </a:xfrm>
        </p:spPr>
        <p:txBody>
          <a:bodyPr/>
          <a:lstStyle/>
          <a:p>
            <a:r>
              <a:rPr lang="de-DE" dirty="0" err="1" smtClean="0"/>
              <a:t>Consider</a:t>
            </a:r>
            <a:r>
              <a:rPr lang="de-DE" dirty="0" smtClean="0"/>
              <a:t> Statements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-type „item“ </a:t>
            </a:r>
            <a:r>
              <a:rPr lang="de-DE" dirty="0" err="1" smtClean="0"/>
              <a:t>only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1</a:t>
            </a:r>
            <a:r>
              <a:rPr lang="en-US" dirty="0"/>
              <a:t>: count statement </a:t>
            </a:r>
            <a:r>
              <a:rPr lang="en-US" dirty="0" smtClean="0"/>
              <a:t>occurrences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2</a:t>
            </a:r>
            <a:r>
              <a:rPr lang="en-US" dirty="0"/>
              <a:t>: select relevant statements </a:t>
            </a:r>
            <a:r>
              <a:rPr lang="en-US" dirty="0" smtClean="0"/>
              <a:t>( #appearance </a:t>
            </a:r>
            <a:r>
              <a:rPr lang="en-US" dirty="0"/>
              <a:t>&gt; </a:t>
            </a:r>
            <a:r>
              <a:rPr lang="en-US" dirty="0" err="1"/>
              <a:t>avg</a:t>
            </a:r>
            <a:r>
              <a:rPr lang="en-US" dirty="0"/>
              <a:t>(appearance) x </a:t>
            </a:r>
            <a:r>
              <a:rPr lang="en-US" dirty="0" smtClean="0"/>
              <a:t>factor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3</a:t>
            </a:r>
            <a:r>
              <a:rPr lang="en-US" dirty="0"/>
              <a:t>: count statement pair </a:t>
            </a:r>
            <a:r>
              <a:rPr lang="en-US" dirty="0" smtClean="0"/>
              <a:t>appearances ( only </a:t>
            </a:r>
            <a:r>
              <a:rPr lang="en-US" dirty="0"/>
              <a:t>if both statements are </a:t>
            </a:r>
            <a:r>
              <a:rPr lang="en-US" dirty="0" smtClean="0"/>
              <a:t>“relevant”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4</a:t>
            </a:r>
            <a:r>
              <a:rPr lang="en-US" dirty="0"/>
              <a:t>: select relevant statement pairs → </a:t>
            </a:r>
            <a:r>
              <a:rPr lang="en-US" b="1" dirty="0" smtClean="0"/>
              <a:t>rules</a:t>
            </a:r>
          </a:p>
          <a:p>
            <a:r>
              <a:rPr lang="en-US" dirty="0" smtClean="0"/>
              <a:t>step</a:t>
            </a:r>
            <a:r>
              <a:rPr lang="en-US" b="1" dirty="0" smtClean="0"/>
              <a:t>5</a:t>
            </a:r>
            <a:r>
              <a:rPr lang="en-US" dirty="0"/>
              <a:t>: write </a:t>
            </a:r>
            <a:r>
              <a:rPr lang="en-US" dirty="0" smtClean="0"/>
              <a:t>to </a:t>
            </a:r>
            <a:r>
              <a:rPr lang="en-US" dirty="0"/>
              <a:t>disk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7" name="Elbow Connector 6"/>
          <p:cNvCxnSpPr>
            <a:stCxn id="6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9" y="1215914"/>
            <a:ext cx="8987462" cy="379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62" y="4721501"/>
            <a:ext cx="3657829" cy="7378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09" y="5179759"/>
            <a:ext cx="4935991" cy="7585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5395" y="5166914"/>
            <a:ext cx="3165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Kingdom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Italy</a:t>
            </a:r>
            <a:r>
              <a:rPr lang="de-DE" sz="3200" dirty="0" smtClean="0"/>
              <a:t>?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3: Edit Item Page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5" y="1327150"/>
            <a:ext cx="9699250" cy="4746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PubSubHubbub (PuSH) is a protocol that enables resources to push changes to subscribers.</a:t>
            </a: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43" y="1752125"/>
            <a:ext cx="9106177" cy="457265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7" y="1327150"/>
            <a:ext cx="7307045" cy="4746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" name="Content Placeholder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4" r="31281" b="36982"/>
          <a:stretch/>
        </p:blipFill>
        <p:spPr>
          <a:xfrm>
            <a:off x="2006202" y="754910"/>
            <a:ext cx="7510098" cy="36894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329604" y="1326994"/>
            <a:ext cx="5396284" cy="4746998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feedback </a:t>
            </a:r>
          </a:p>
          <a:p>
            <a:pPr lvl="1"/>
            <a:r>
              <a:rPr lang="de-DE" dirty="0" err="1" smtClean="0"/>
              <a:t>Created</a:t>
            </a:r>
            <a:r>
              <a:rPr lang="de-DE" dirty="0" smtClean="0"/>
              <a:t> a </a:t>
            </a:r>
            <a:r>
              <a:rPr lang="de-DE" dirty="0" err="1" smtClean="0"/>
              <a:t>website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endParaRPr lang="de-DE" dirty="0" smtClean="0"/>
          </a:p>
          <a:p>
            <a:pPr lvl="1"/>
            <a:r>
              <a:rPr lang="en-US" dirty="0" smtClean="0"/>
              <a:t>User ranks suggestions </a:t>
            </a:r>
          </a:p>
          <a:p>
            <a:pPr lvl="1"/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mailing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: 100 </a:t>
            </a:r>
            <a:r>
              <a:rPr lang="de-DE" dirty="0" err="1" smtClean="0"/>
              <a:t>evaluations</a:t>
            </a:r>
            <a:endParaRPr lang="de-DE" dirty="0" smtClean="0"/>
          </a:p>
          <a:p>
            <a:pPr lvl="1"/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: </a:t>
            </a:r>
          </a:p>
          <a:p>
            <a:pPr lvl="2"/>
            <a:r>
              <a:rPr lang="de-DE" sz="1800" dirty="0" smtClean="0"/>
              <a:t>29 </a:t>
            </a:r>
            <a:r>
              <a:rPr lang="de-DE" sz="1800" dirty="0" err="1" smtClean="0"/>
              <a:t>participants</a:t>
            </a:r>
            <a:r>
              <a:rPr lang="de-DE" sz="1800" dirty="0" smtClean="0"/>
              <a:t>, 309 </a:t>
            </a:r>
            <a:r>
              <a:rPr lang="de-DE" sz="1800" dirty="0" err="1" smtClean="0"/>
              <a:t>evaluations</a:t>
            </a:r>
            <a:endParaRPr lang="de-DE" sz="1800" dirty="0"/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69" y="1010093"/>
            <a:ext cx="7369761" cy="539070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3" y="1045483"/>
            <a:ext cx="4876800" cy="324993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70" y="1093076"/>
            <a:ext cx="3344091" cy="222591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Hackathon</a:t>
            </a:r>
            <a:r>
              <a:rPr lang="de-DE" dirty="0" smtClean="0"/>
              <a:t> </a:t>
            </a:r>
            <a:r>
              <a:rPr lang="de-DE" dirty="0" err="1" smtClean="0"/>
              <a:t>Impressions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66" y="3614019"/>
            <a:ext cx="4367889" cy="2459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3" y="4239438"/>
            <a:ext cx="3344091" cy="2225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47" y="4239436"/>
            <a:ext cx="3344091" cy="22259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29" y="1093076"/>
            <a:ext cx="3338506" cy="18797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5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90"/>
          <a:stretch/>
        </p:blipFill>
        <p:spPr bwMode="auto">
          <a:xfrm>
            <a:off x="398898" y="1402755"/>
            <a:ext cx="11476066" cy="44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</a:t>
            </a:r>
            <a:r>
              <a:rPr lang="en-US" dirty="0" smtClean="0"/>
              <a:t>hooks: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NewRevisionFromEditComplete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ArticleDeleteComplete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ArticleRevisionUndeleted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two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PublishTitleChanges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PublishAllChanges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Request </a:t>
            </a:r>
            <a:r>
              <a:rPr lang="en-US" smtClean="0"/>
              <a:t>contains the following data</a:t>
            </a:r>
            <a:r>
              <a:rPr lang="de-DE" smtClean="0"/>
              <a:t>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hub.mode=publish&amp;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hub.url=http://another.resource.url/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r="54286"/>
          <a:stretch/>
        </p:blipFill>
        <p:spPr>
          <a:xfrm>
            <a:off x="8051800" y="1412895"/>
            <a:ext cx="3665406" cy="4026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55857" y="3977640"/>
            <a:ext cx="383774" cy="982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6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Resources need special HTTP headers for identification: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our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Export-XML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 Changes: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in the last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but y changes tops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deletions, we export the log-entry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62305" r="62311" b="10253"/>
          <a:stretch/>
        </p:blipFill>
        <p:spPr bwMode="auto">
          <a:xfrm>
            <a:off x="4845343" y="1616150"/>
            <a:ext cx="7070970" cy="332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Hub </a:t>
            </a:r>
            <a:r>
              <a:rPr lang="en-US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Request contains special HTTP headers for identification of hub and resource: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X-Hub-Signature: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New contents of resource are body of the request</a:t>
            </a: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73076" y="6498000"/>
            <a:ext cx="9291552" cy="360000"/>
          </a:xfrm>
        </p:spPr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34084" r="21545" b="24148"/>
          <a:stretch/>
        </p:blipFill>
        <p:spPr>
          <a:xfrm>
            <a:off x="9537222" y="1389495"/>
            <a:ext cx="2456304" cy="21086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7222" y="2094614"/>
            <a:ext cx="257653" cy="11483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3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1144</Words>
  <Application>Microsoft Office PowerPoint</Application>
  <PresentationFormat>Custom</PresentationFormat>
  <Paragraphs>448</Paragraphs>
  <Slides>40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powerpoint_hpi_cgs_wide</vt:lpstr>
      <vt:lpstr>Wikidata.lib</vt:lpstr>
      <vt:lpstr>Wikidata.lib</vt:lpstr>
      <vt:lpstr>PubSubHubbub</vt:lpstr>
      <vt:lpstr>Demo</vt:lpstr>
      <vt:lpstr>Detecting Changes</vt:lpstr>
      <vt:lpstr>Publishing a Change</vt:lpstr>
      <vt:lpstr>Identifying Resources</vt:lpstr>
      <vt:lpstr>What are our Resources?</vt:lpstr>
      <vt:lpstr>Pushing to Subscribers</vt:lpstr>
      <vt:lpstr>Subscriber</vt:lpstr>
      <vt:lpstr>WikiImporter Issues</vt:lpstr>
      <vt:lpstr>Deployment</vt:lpstr>
      <vt:lpstr>Wikidata</vt:lpstr>
      <vt:lpstr>Wikidatas Content: Items</vt:lpstr>
      <vt:lpstr>„Statement“ = Property + Value</vt:lpstr>
      <vt:lpstr>Vision &amp; Goals</vt:lpstr>
      <vt:lpstr>Achievement 1: Property Suggestions</vt:lpstr>
      <vt:lpstr>Dump parsing</vt:lpstr>
      <vt:lpstr>Analysis</vt:lpstr>
      <vt:lpstr>Ranking </vt:lpstr>
      <vt:lpstr>Refactoring</vt:lpstr>
      <vt:lpstr>Improvement</vt:lpstr>
      <vt:lpstr>Sources &amp; Qualifiers „Suggestions“</vt:lpstr>
      <vt:lpstr>Achievement 2: Item - property dependent item search </vt:lpstr>
      <vt:lpstr>… instead of</vt:lpstr>
      <vt:lpstr>Analysis</vt:lpstr>
      <vt:lpstr>Example rules</vt:lpstr>
      <vt:lpstr>Achievement 3: Edit Item Page</vt:lpstr>
      <vt:lpstr>PowerPoint Presentation</vt:lpstr>
      <vt:lpstr>PowerPoint Presentation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User Feedback Evaluation</vt:lpstr>
      <vt:lpstr>Hackathon Impressions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alexander.lehmann</cp:lastModifiedBy>
  <cp:revision>190</cp:revision>
  <dcterms:created xsi:type="dcterms:W3CDTF">2014-01-22T15:15:36Z</dcterms:created>
  <dcterms:modified xsi:type="dcterms:W3CDTF">2014-06-04T09:43:10Z</dcterms:modified>
</cp:coreProperties>
</file>